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339" r:id="rId2"/>
    <p:sldId id="345" r:id="rId3"/>
    <p:sldId id="346" r:id="rId4"/>
    <p:sldId id="347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60" r:id="rId16"/>
    <p:sldId id="359" r:id="rId17"/>
    <p:sldId id="361" r:id="rId18"/>
    <p:sldId id="363" r:id="rId19"/>
    <p:sldId id="364" r:id="rId20"/>
    <p:sldId id="365" r:id="rId21"/>
    <p:sldId id="366" r:id="rId22"/>
    <p:sldId id="367" r:id="rId23"/>
    <p:sldId id="370" r:id="rId24"/>
    <p:sldId id="368" r:id="rId25"/>
    <p:sldId id="362" r:id="rId26"/>
    <p:sldId id="369" r:id="rId27"/>
  </p:sldIdLst>
  <p:sldSz cx="9144000" cy="6858000" type="screen4x3"/>
  <p:notesSz cx="68580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4465" autoAdjust="0"/>
  </p:normalViewPr>
  <p:slideViewPr>
    <p:cSldViewPr>
      <p:cViewPr>
        <p:scale>
          <a:sx n="87" d="100"/>
          <a:sy n="87" d="100"/>
        </p:scale>
        <p:origin x="-1109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E145F-657A-4FCA-9ADB-97D63C89E8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138993-6415-4050-90B9-5140BA88599F}" type="pres">
      <dgm:prSet presAssocID="{C9AE145F-657A-4FCA-9ADB-97D63C89E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44DA2-6F53-4630-BF23-508D3369373B}" type="presOf" srcId="{C9AE145F-657A-4FCA-9ADB-97D63C89E89C}" destId="{E2138993-6415-4050-90B9-5140BA8859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6B07C-CC49-4925-A019-132070EF96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EA83A-C397-4022-A3A6-8D67ED7B5057}" type="pres">
      <dgm:prSet presAssocID="{2FF6B07C-CC49-4925-A019-132070EF9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A5D07-4C83-43BD-B2D6-80358B9B1C30}" type="presOf" srcId="{2FF6B07C-CC49-4925-A019-132070EF962B}" destId="{12AEA83A-C397-4022-A3A6-8D67ED7B5057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52636-822D-498B-931D-7CB74D76EA9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E8040-C806-4D1F-9C84-B381A1CE4416}" type="pres">
      <dgm:prSet presAssocID="{57352636-822D-498B-931D-7CB74D76EA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36A73-010B-49C7-A838-EE3190F26F60}" type="presOf" srcId="{57352636-822D-498B-931D-7CB74D76EA9D}" destId="{BCEE8040-C806-4D1F-9C84-B381A1CE4416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477A0-4F47-4164-93D2-4DEEF32038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F04F9-5E2A-41AB-84BB-64EEE06151D7}" type="pres">
      <dgm:prSet presAssocID="{1F8477A0-4F47-4164-93D2-4DEEF32038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A9891-9C99-45BD-B66D-C898B152C0B5}" type="presOf" srcId="{1F8477A0-4F47-4164-93D2-4DEEF32038A3}" destId="{951F04F9-5E2A-41AB-84BB-64EEE06151D7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E8D4-BC48-0B4F-99EA-2C9964A5B7D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0FD7-3FD4-AF4D-8CA5-4BD02E249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7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887C0E-854A-4D04-BA7E-5C5078062B0D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369698-FEC9-443B-86C3-DC64A9C99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69698-FEC9-443B-86C3-DC64A9C99A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90F5FB-9D84-4EE0-B4BE-8AEE51F5BF2D}" type="slidenum">
              <a:rPr lang="en-US" altLang="en-US" sz="12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D66B56-A85C-41F5-8505-9D8564C66B1A}" type="slidenum">
              <a:rPr lang="en-US" altLang="en-US" sz="12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707788-981A-4C34-86B2-5E5EBC62E9D6}" type="slidenum">
              <a:rPr lang="en-US" altLang="en-US" sz="12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C2CB9B-1EDB-47B3-B9D3-073D2FB65B3E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8856" indent="-288022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53603" indent="-230417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614438" indent="-230417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75273" indent="-230417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1853" indent="-230417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8433" indent="-230417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85014" indent="-230417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21594" indent="-230417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ACDAB-EA08-4508-85EC-85BB43E0830D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31C4B2-9B83-4DB8-B78D-962E5CCA63BA}" type="slidenum">
              <a:rPr lang="en-US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362758-E835-4E5E-8009-0744FFA07346}" type="slidenum">
              <a:rPr lang="en-US" altLang="en-US" sz="12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0C34B9-8F6B-439D-B706-D85772F08A90}" type="slidenum">
              <a:rPr lang="en-US" altLang="en-US" sz="12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6BFF7A-B364-4FB6-B632-3544CCCF3361}" type="slidenum">
              <a:rPr lang="en-US" altLang="en-US" sz="12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7E6436-E23B-4E4A-A237-AB39519CAE4C}" type="slidenum">
              <a:rPr lang="en-US" altLang="en-US" sz="12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4EC091-EBBE-4E1B-B4A2-305F0FD613E8}" type="slidenum">
              <a:rPr lang="en-US" altLang="en-US" sz="12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1066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048000"/>
            <a:ext cx="7924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E30B344-5FB7-1D48-BA15-F92EB52848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304800"/>
            <a:ext cx="55118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987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209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95800"/>
            <a:ext cx="7924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Office of Diversity and Community Relations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E30B344-5FB7-1D48-BA15-F92EB52848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0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9149" y="0"/>
            <a:ext cx="263485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4600"/>
            <a:ext cx="9144000" cy="556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8477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72"/>
              </a:spcBef>
              <a:defRPr sz="2800">
                <a:solidFill>
                  <a:srgbClr val="404040"/>
                </a:solidFill>
              </a:defRPr>
            </a:lvl1pPr>
            <a:lvl2pPr marL="548640" indent="-274320">
              <a:spcBef>
                <a:spcPts val="672"/>
              </a:spcBef>
              <a:buFont typeface="Wingdings" charset="2"/>
              <a:buChar char="ü"/>
              <a:defRPr sz="2200">
                <a:solidFill>
                  <a:srgbClr val="404040"/>
                </a:solidFill>
              </a:defRPr>
            </a:lvl2pPr>
            <a:lvl3pPr marL="822960" indent="-274320">
              <a:spcBef>
                <a:spcPts val="672"/>
              </a:spcBef>
              <a:buFont typeface="Courier New"/>
              <a:buChar char="o"/>
              <a:defRPr sz="2000"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E30B344-5FB7-1D48-BA15-F92EB52848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5398" y="5486400"/>
            <a:ext cx="2905802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2" y="5294214"/>
            <a:ext cx="2514600" cy="8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630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4230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F462-00F0-47EB-9CE1-5F44A8624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8684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09149" y="0"/>
            <a:ext cx="263485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324600"/>
            <a:ext cx="9144000" cy="5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7" r:id="rId3"/>
    <p:sldLayoutId id="214748366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772400" cy="2133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Surgical Weight Loss Institute 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Informational Seminar</a:t>
            </a:r>
            <a:endParaRPr lang="en-US" sz="4800" dirty="0"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344-5FB7-1D48-BA15-F92EB5284837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BSCH 295-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83379"/>
            <a:ext cx="3200400" cy="9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1" y="5283379"/>
            <a:ext cx="3200400" cy="9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24862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 smtClean="0">
                <a:solidFill>
                  <a:srgbClr val="002060"/>
                </a:solidFill>
                <a:cs typeface="Arial" pitchFamily="34" charset="0"/>
              </a:rPr>
              <a:t>Obesity Statistics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898063"/>
              </p:ext>
            </p:extLst>
          </p:nvPr>
        </p:nvGraphicFramePr>
        <p:xfrm>
          <a:off x="117239" y="1274762"/>
          <a:ext cx="8874361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22625" y="3482975"/>
            <a:ext cx="2698750" cy="779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60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012" y="1399422"/>
            <a:ext cx="2339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srgbClr val="002060"/>
                </a:solidFill>
              </a:rPr>
              <a:t>Prevalence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153" y="2069869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68.8 </a:t>
            </a:r>
            <a:r>
              <a:rPr lang="en-US" sz="2400" dirty="0">
                <a:solidFill>
                  <a:srgbClr val="002060"/>
                </a:solidFill>
              </a:rPr>
              <a:t>% of adults in the US are overweight or obese*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35.7 </a:t>
            </a:r>
            <a:r>
              <a:rPr lang="en-US" sz="2400" dirty="0">
                <a:solidFill>
                  <a:srgbClr val="002060"/>
                </a:solidFill>
              </a:rPr>
              <a:t>% of adults are considered to be obese*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3864" y="1385679"/>
            <a:ext cx="3946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>
                <a:solidFill>
                  <a:srgbClr val="002060"/>
                </a:solidFill>
              </a:rPr>
              <a:t>Obesity rates vary by: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1862" y="2082174"/>
            <a:ext cx="3624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Gender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Ethnic background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8576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</a:rPr>
              <a:t>Prevalence</a:t>
            </a:r>
            <a:r>
              <a:rPr lang="en-US" altLang="en-US" sz="2800" baseline="30000" dirty="0" smtClean="0">
                <a:solidFill>
                  <a:srgbClr val="002060"/>
                </a:solidFill>
              </a:rPr>
              <a:t>¶</a:t>
            </a:r>
            <a:r>
              <a:rPr lang="en-US" altLang="en-US" sz="2800" dirty="0" smtClean="0">
                <a:solidFill>
                  <a:srgbClr val="002060"/>
                </a:solidFill>
              </a:rPr>
              <a:t> of Self-Reported Obesity Among U.S. Adults by State and Territory, BRFSS, 2015</a:t>
            </a:r>
            <a:r>
              <a:rPr lang="en-US" alt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1200" b="0" dirty="0" smtClean="0"/>
              <a:t/>
            </a:r>
            <a:br>
              <a:rPr lang="en-US" altLang="en-US" sz="1200" b="0" dirty="0" smtClean="0"/>
            </a:br>
            <a:endParaRPr lang="en-US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8000" y="64230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832C94-846C-4972-8242-EE9A2DD4DF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340" name="Picture 2" descr="C:\Users\cmarsil\Desktop\brfss_2015_obesity-600p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  <p:pic>
        <p:nvPicPr>
          <p:cNvPr id="8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6016625"/>
            <a:ext cx="9207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8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>
                <a:solidFill>
                  <a:srgbClr val="002060"/>
                </a:solidFill>
              </a:rPr>
              <a:t>Type II Diabetes &amp; Obesity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610600" cy="457199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1800" dirty="0" smtClean="0"/>
              <a:t>Nearly 90% of patients with newly diagnosed type 2 diabetes are overweight or obese.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The American Association  of Clinical Endocrinologists have acknowledged that the beneficial effect of bariatric surgery on reversal of existing diabetes mellitus and prevention of its development has been confirmed in a number of studies</a:t>
            </a:r>
            <a:r>
              <a:rPr lang="en-US" altLang="en-US" sz="1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altLang="en-US" sz="1800" dirty="0" smtClean="0"/>
              <a:t>Diabetes can lead to these other serious medical conditions: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Heart disease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Stroke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Hypertension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Blindness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Kidney disease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Nervous system disease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en-US" sz="1600" dirty="0" smtClean="0"/>
              <a:t>Amputations</a:t>
            </a:r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solidFill>
                  <a:srgbClr val="002060"/>
                </a:solidFill>
              </a:rPr>
              <a:t>Weight Loss Approaches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Diet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Exercise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Behavioral Modifications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Pharmacotherapy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Bariatric Surgery </a:t>
            </a:r>
          </a:p>
        </p:txBody>
      </p:sp>
      <p:pic>
        <p:nvPicPr>
          <p:cNvPr id="18436" name="Picture 5" descr="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352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505199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/>
              <a:t>We offer:</a:t>
            </a:r>
          </a:p>
          <a:p>
            <a:pPr lvl="0"/>
            <a:r>
              <a:rPr lang="en-US" sz="2400" dirty="0"/>
              <a:t>An in-depth approach to weight loss via a team of specialists</a:t>
            </a:r>
          </a:p>
          <a:p>
            <a:pPr lvl="0"/>
            <a:r>
              <a:rPr lang="en-US" sz="2400" dirty="0"/>
              <a:t>Guide the bariatric patient through a comprehensive process and pre-operative consultation </a:t>
            </a:r>
          </a:p>
          <a:p>
            <a:pPr lvl="0"/>
            <a:r>
              <a:rPr lang="en-US" sz="2400" dirty="0"/>
              <a:t>Weight loss surgery (Gastric Sleeve, RN-Y Gastric Bypass, or Lap Band)</a:t>
            </a:r>
          </a:p>
          <a:p>
            <a:pPr lvl="0"/>
            <a:r>
              <a:rPr lang="en-US" sz="2400" dirty="0"/>
              <a:t>Long-term follow-up, and ongoing support </a:t>
            </a:r>
            <a:r>
              <a:rPr lang="en-US" sz="2400" dirty="0" smtClean="0"/>
              <a:t>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344-5FB7-1D48-BA15-F92EB52848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rgbClr val="002060"/>
                </a:solidFill>
                <a:cs typeface="Arial" pitchFamily="34" charset="0"/>
              </a:rPr>
              <a:t>Bariatric surgery is a safe and </a:t>
            </a:r>
            <a:r>
              <a:rPr lang="en-US" altLang="en-US" dirty="0" smtClean="0">
                <a:solidFill>
                  <a:srgbClr val="C00000"/>
                </a:solidFill>
                <a:cs typeface="Arial" pitchFamily="34" charset="0"/>
              </a:rPr>
              <a:t>the only </a:t>
            </a:r>
            <a:r>
              <a:rPr lang="en-US" altLang="en-US" dirty="0" smtClean="0">
                <a:solidFill>
                  <a:srgbClr val="002060"/>
                </a:solidFill>
                <a:cs typeface="Arial" pitchFamily="34" charset="0"/>
              </a:rPr>
              <a:t>effective treatment for obesity</a:t>
            </a:r>
          </a:p>
        </p:txBody>
      </p:sp>
    </p:spTree>
    <p:extLst>
      <p:ext uri="{BB962C8B-B14F-4D97-AF65-F5344CB8AC3E}">
        <p14:creationId xmlns:p14="http://schemas.microsoft.com/office/powerpoint/2010/main" val="170551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00200" y="14990"/>
            <a:ext cx="6019800" cy="1143000"/>
          </a:xfrm>
        </p:spPr>
        <p:txBody>
          <a:bodyPr/>
          <a:lstStyle/>
          <a:p>
            <a:pPr algn="ctr"/>
            <a:r>
              <a:rPr lang="en-US" altLang="en-US" sz="4800" dirty="0" smtClean="0">
                <a:solidFill>
                  <a:srgbClr val="002060"/>
                </a:solidFill>
              </a:rPr>
              <a:t>Surgical Options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082040"/>
            <a:ext cx="29718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dirty="0" err="1" smtClean="0"/>
              <a:t>Lapband</a:t>
            </a:r>
            <a:r>
              <a:rPr lang="en-US" altLang="en-US" sz="3600" b="1" dirty="0" smtClean="0"/>
              <a:t>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20484" name="Content Placeholder 4"/>
          <p:cNvSpPr>
            <a:spLocks noGrp="1"/>
          </p:cNvSpPr>
          <p:nvPr>
            <p:ph sz="half" idx="2"/>
          </p:nvPr>
        </p:nvSpPr>
        <p:spPr>
          <a:xfrm>
            <a:off x="2396836" y="2123722"/>
            <a:ext cx="41148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dirty="0" smtClean="0"/>
              <a:t>Sleeve Gastrectomy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20485" name="Picture 4" descr="D:\My Documents\Graphics\lagbill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133600" cy="1580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3600" y="3124200"/>
            <a:ext cx="3124200" cy="7620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3600" b="1" u="none" dirty="0">
                <a:latin typeface="+mn-lt"/>
              </a:rPr>
              <a:t>Gastric Bypass </a:t>
            </a:r>
          </a:p>
        </p:txBody>
      </p:sp>
      <p:graphicFrame>
        <p:nvGraphicFramePr>
          <p:cNvPr id="2048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92730"/>
              </p:ext>
            </p:extLst>
          </p:nvPr>
        </p:nvGraphicFramePr>
        <p:xfrm>
          <a:off x="2819400" y="2743200"/>
          <a:ext cx="3048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5" imgW="3486637" imgH="3115110" progId="">
                  <p:embed/>
                </p:oleObj>
              </mc:Choice>
              <mc:Fallback>
                <p:oleObj name="Photo Editor Photo" r:id="rId5" imgW="3486637" imgH="31151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48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68003"/>
              </p:ext>
            </p:extLst>
          </p:nvPr>
        </p:nvGraphicFramePr>
        <p:xfrm>
          <a:off x="6172200" y="3810000"/>
          <a:ext cx="274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7" imgW="4009524" imgH="4847619" progId="">
                  <p:embed/>
                </p:oleObj>
              </mc:Choice>
              <mc:Fallback>
                <p:oleObj name="Photo Editor Photo" r:id="rId7" imgW="4009524" imgH="48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810000"/>
                        <a:ext cx="2743200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444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96000" cy="9144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002060"/>
                </a:solidFill>
              </a:rPr>
              <a:t>Food Choices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108235"/>
            <a:ext cx="8229600" cy="4389438"/>
          </a:xfrm>
        </p:spPr>
        <p:txBody>
          <a:bodyPr/>
          <a:lstStyle/>
          <a:p>
            <a:r>
              <a:rPr lang="en-US" altLang="en-US" dirty="0" smtClean="0"/>
              <a:t>Proper nutrition will be key to                   success both before &amp; after surgery </a:t>
            </a:r>
          </a:p>
          <a:p>
            <a:endParaRPr lang="en-US" altLang="en-US" sz="1800" dirty="0" smtClean="0"/>
          </a:p>
          <a:p>
            <a:r>
              <a:rPr lang="en-US" altLang="en-US" dirty="0" smtClean="0"/>
              <a:t>Start to practice making better food choices now to begin your weight loss journey  </a:t>
            </a:r>
          </a:p>
          <a:p>
            <a:pPr>
              <a:buFontTx/>
              <a:buNone/>
            </a:pPr>
            <a:endParaRPr lang="en-US" altLang="en-US" sz="1800" dirty="0" smtClean="0"/>
          </a:p>
          <a:p>
            <a:r>
              <a:rPr lang="en-US" altLang="en-US" dirty="0" smtClean="0"/>
              <a:t>Begin to work 1:1 with our Registered Dietitian </a:t>
            </a:r>
          </a:p>
        </p:txBody>
      </p:sp>
      <p:pic>
        <p:nvPicPr>
          <p:cNvPr id="25604" name="Picture 4" descr="f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35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vegt fru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"/>
            <a:ext cx="2514600" cy="22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-7495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002060"/>
                </a:solidFill>
              </a:rPr>
              <a:t>Dietary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4922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/>
              <a:t>Very Low Calorie Diet </a:t>
            </a:r>
          </a:p>
          <a:p>
            <a:pPr>
              <a:defRPr/>
            </a:pPr>
            <a:r>
              <a:rPr lang="en-US" sz="1600" dirty="0" smtClean="0"/>
              <a:t>Protein</a:t>
            </a:r>
          </a:p>
          <a:p>
            <a:pPr lvl="1">
              <a:defRPr/>
            </a:pPr>
            <a:r>
              <a:rPr lang="en-US" sz="1400" dirty="0" smtClean="0"/>
              <a:t>Vital nutrient needed by all parts of the body</a:t>
            </a:r>
          </a:p>
          <a:p>
            <a:pPr lvl="1">
              <a:defRPr/>
            </a:pPr>
            <a:r>
              <a:rPr lang="en-US" sz="1400" dirty="0" smtClean="0"/>
              <a:t>Promotes healing</a:t>
            </a:r>
          </a:p>
          <a:p>
            <a:pPr lvl="1">
              <a:defRPr/>
            </a:pPr>
            <a:r>
              <a:rPr lang="en-US" sz="1400" dirty="0" smtClean="0"/>
              <a:t>Prevents excessive muscle loss &amp; slowing metabolism  </a:t>
            </a:r>
          </a:p>
          <a:p>
            <a:pPr>
              <a:defRPr/>
            </a:pPr>
            <a:r>
              <a:rPr lang="en-US" sz="1600" dirty="0" smtClean="0"/>
              <a:t>Fruits </a:t>
            </a:r>
          </a:p>
          <a:p>
            <a:pPr lvl="1">
              <a:defRPr/>
            </a:pPr>
            <a:r>
              <a:rPr lang="en-US" sz="1400" dirty="0" smtClean="0"/>
              <a:t>Good source of fiber, vitamins, &amp; minerals </a:t>
            </a:r>
          </a:p>
          <a:p>
            <a:pPr>
              <a:defRPr/>
            </a:pPr>
            <a:r>
              <a:rPr lang="en-US" sz="1600" dirty="0" smtClean="0"/>
              <a:t>Vegetables </a:t>
            </a:r>
          </a:p>
          <a:p>
            <a:pPr lvl="1">
              <a:defRPr/>
            </a:pPr>
            <a:r>
              <a:rPr lang="en-US" sz="1400" dirty="0" smtClean="0"/>
              <a:t>Contain important vitamins &amp; minerals</a:t>
            </a:r>
          </a:p>
          <a:p>
            <a:pPr lvl="1">
              <a:defRPr/>
            </a:pPr>
            <a:r>
              <a:rPr lang="en-US" sz="1400" dirty="0" smtClean="0"/>
              <a:t>Good source of fiber </a:t>
            </a:r>
          </a:p>
          <a:p>
            <a:pPr lvl="1">
              <a:defRPr/>
            </a:pPr>
            <a:r>
              <a:rPr lang="en-US" sz="1400" dirty="0" smtClean="0"/>
              <a:t>Nonstarchy vegetables are ideal </a:t>
            </a:r>
          </a:p>
          <a:p>
            <a:pPr>
              <a:defRPr/>
            </a:pPr>
            <a:r>
              <a:rPr lang="en-US" sz="1600" dirty="0" smtClean="0"/>
              <a:t>Water </a:t>
            </a:r>
          </a:p>
          <a:p>
            <a:pPr lvl="1">
              <a:defRPr/>
            </a:pPr>
            <a:r>
              <a:rPr lang="en-US" sz="1400" dirty="0" smtClean="0"/>
              <a:t>Water or very low-calorie liquid (&gt;5cal/serving)</a:t>
            </a:r>
          </a:p>
          <a:p>
            <a:pPr lvl="1">
              <a:defRPr/>
            </a:pPr>
            <a:r>
              <a:rPr lang="en-US" sz="1400" dirty="0" smtClean="0"/>
              <a:t>64 oz or more per day is recommended  </a:t>
            </a:r>
          </a:p>
        </p:txBody>
      </p:sp>
      <p:pic>
        <p:nvPicPr>
          <p:cNvPr id="26628" name="Picture 3" descr="w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94" y="1630180"/>
            <a:ext cx="34487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" y="38100"/>
            <a:ext cx="6477000" cy="87630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002060"/>
                </a:solidFill>
              </a:rPr>
              <a:t>Lifestyle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1529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100" dirty="0" smtClean="0"/>
              <a:t>Cognitive Behavior Therapy (CBT)</a:t>
            </a:r>
          </a:p>
          <a:p>
            <a:pPr lvl="1">
              <a:defRPr/>
            </a:pPr>
            <a:r>
              <a:rPr lang="en-US" dirty="0" smtClean="0"/>
              <a:t>Learn how to replace emotional eating </a:t>
            </a:r>
          </a:p>
          <a:p>
            <a:pPr>
              <a:defRPr/>
            </a:pPr>
            <a:r>
              <a:rPr lang="en-US" sz="3100" dirty="0" smtClean="0"/>
              <a:t>Lifestyle changes</a:t>
            </a:r>
          </a:p>
          <a:p>
            <a:pPr lvl="1">
              <a:defRPr/>
            </a:pPr>
            <a:r>
              <a:rPr lang="en-US" dirty="0" smtClean="0"/>
              <a:t>Differentiate between physical / mental hunger </a:t>
            </a:r>
          </a:p>
          <a:p>
            <a:pPr>
              <a:defRPr/>
            </a:pPr>
            <a:r>
              <a:rPr lang="en-US" sz="3100" dirty="0" smtClean="0"/>
              <a:t>Inspiration</a:t>
            </a:r>
          </a:p>
          <a:p>
            <a:pPr lvl="1">
              <a:defRPr/>
            </a:pPr>
            <a:r>
              <a:rPr lang="en-US" dirty="0" smtClean="0"/>
              <a:t>Set goals</a:t>
            </a:r>
          </a:p>
          <a:p>
            <a:pPr>
              <a:defRPr/>
            </a:pPr>
            <a:r>
              <a:rPr lang="en-US" sz="3100" dirty="0" smtClean="0"/>
              <a:t>Structure /Consistency </a:t>
            </a:r>
          </a:p>
          <a:p>
            <a:pPr lvl="1">
              <a:defRPr/>
            </a:pPr>
            <a:r>
              <a:rPr lang="en-US" dirty="0" smtClean="0"/>
              <a:t>Pre-planning: food, exercise, support, reading labels </a:t>
            </a:r>
          </a:p>
          <a:p>
            <a:pPr>
              <a:defRPr/>
            </a:pPr>
            <a:r>
              <a:rPr lang="en-US" sz="3100" dirty="0" smtClean="0"/>
              <a:t>Journaling</a:t>
            </a:r>
          </a:p>
          <a:p>
            <a:pPr lvl="1">
              <a:defRPr/>
            </a:pPr>
            <a:r>
              <a:rPr lang="en-US" dirty="0" smtClean="0"/>
              <a:t>Food/Emotions/Water/Exercise </a:t>
            </a:r>
          </a:p>
          <a:p>
            <a:pPr>
              <a:defRPr/>
            </a:pPr>
            <a:r>
              <a:rPr lang="en-US" sz="3100" dirty="0" smtClean="0"/>
              <a:t>Support  System </a:t>
            </a:r>
          </a:p>
          <a:p>
            <a:pPr lvl="1">
              <a:defRPr/>
            </a:pPr>
            <a:r>
              <a:rPr lang="en-US" dirty="0" smtClean="0"/>
              <a:t>Family/ Friends / Support Groups / Co-workers / Professional Staff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4821" name="Picture 8" descr="emotional eating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19" y="0"/>
            <a:ext cx="261538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124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133600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rgbClr val="002060"/>
                </a:solidFill>
              </a:rPr>
              <a:t>Your Journey to Good Health Through Weight Loss Surgery</a:t>
            </a:r>
            <a:br>
              <a:rPr lang="en-US" sz="4800" dirty="0">
                <a:solidFill>
                  <a:srgbClr val="002060"/>
                </a:solidFill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002060"/>
                </a:solidFill>
              </a:rPr>
              <a:t>Emotional Impact 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449763"/>
          </a:xfrm>
        </p:spPr>
        <p:txBody>
          <a:bodyPr/>
          <a:lstStyle/>
          <a:p>
            <a:r>
              <a:rPr lang="en-US" altLang="en-US" sz="2800" dirty="0" smtClean="0"/>
              <a:t>Weight loss does not eliminate everyday problems </a:t>
            </a:r>
          </a:p>
          <a:p>
            <a:pPr lvl="2"/>
            <a:r>
              <a:rPr lang="en-US" altLang="en-US" dirty="0" smtClean="0"/>
              <a:t>learning how to cope without seeking food for comfort is necessary </a:t>
            </a:r>
          </a:p>
          <a:p>
            <a:r>
              <a:rPr lang="en-US" altLang="en-US" sz="2800" dirty="0" smtClean="0"/>
              <a:t>Potential for transfer of addiction </a:t>
            </a:r>
          </a:p>
          <a:p>
            <a:pPr lvl="2"/>
            <a:r>
              <a:rPr lang="en-US" altLang="en-US" dirty="0" smtClean="0"/>
              <a:t>Spending Money / Shopping  </a:t>
            </a:r>
          </a:p>
          <a:p>
            <a:pPr lvl="2"/>
            <a:r>
              <a:rPr lang="en-US" altLang="en-US" dirty="0" smtClean="0"/>
              <a:t>Drugs</a:t>
            </a:r>
          </a:p>
          <a:p>
            <a:pPr lvl="2"/>
            <a:r>
              <a:rPr lang="en-US" altLang="en-US" dirty="0" smtClean="0"/>
              <a:t>Alcohol</a:t>
            </a:r>
          </a:p>
          <a:p>
            <a:pPr lvl="2"/>
            <a:r>
              <a:rPr lang="en-US" altLang="en-US" dirty="0" smtClean="0"/>
              <a:t>Sex</a:t>
            </a:r>
          </a:p>
          <a:p>
            <a:pPr lvl="2"/>
            <a:r>
              <a:rPr lang="en-US" altLang="en-US" dirty="0" smtClean="0"/>
              <a:t>Gambling</a:t>
            </a:r>
          </a:p>
          <a:p>
            <a:r>
              <a:rPr lang="en-US" altLang="en-US" sz="2800" dirty="0" smtClean="0"/>
              <a:t>Counseling </a:t>
            </a:r>
          </a:p>
        </p:txBody>
      </p:sp>
      <p:pic>
        <p:nvPicPr>
          <p:cNvPr id="35844" name="Picture 4" descr="counceling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27" y="3200400"/>
            <a:ext cx="2165500" cy="239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Long Term Weight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5143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11000"/>
              <a:buFontTx/>
              <a:buNone/>
              <a:defRPr/>
            </a:pPr>
            <a:r>
              <a:rPr lang="en-US" sz="2800" dirty="0" smtClean="0"/>
              <a:t>Losing and maintaining weight after surgery is truly based on lifestyle changes for the long term success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n-US" sz="2000" dirty="0" smtClean="0"/>
              <a:t>Food choices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n-US" sz="2000" dirty="0" smtClean="0"/>
              <a:t>Exercise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n-US" sz="2000" dirty="0" smtClean="0"/>
              <a:t>Ongoing support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n-US" sz="2000" dirty="0" smtClean="0"/>
              <a:t>Follow-up care with bariatric program 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n-US" sz="2000" dirty="0" smtClean="0"/>
              <a:t>Avoid Grazing (unnecessary snacking)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n-US" sz="2000" dirty="0" smtClean="0"/>
              <a:t>Overeating: risk of damaging size of stomach/ pouch / esophagus </a:t>
            </a:r>
          </a:p>
        </p:txBody>
      </p:sp>
      <p:pic>
        <p:nvPicPr>
          <p:cNvPr id="37892" name="Picture 4" descr="f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7393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lifestyle chan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981200" cy="164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Good Samaritan Hospital Bariatric Team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5" name="Picture 2" descr="C:\Users\cmarsil\Documents\Z Ladies Night Out Bari Presentation March 2017\photos  &amp; articles\GSH Bari-OR St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344-5FB7-1D48-BA15-F92EB528483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 descr="C:\Users\53400\AppData\Local\Microsoft\Windows\Temporary Internet Files\Content.Outlook\40LIRQEG\20170510_134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6"/>
            <a:ext cx="9144000" cy="6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4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Bon Secours Community Hospital </a:t>
            </a:r>
            <a:r>
              <a:rPr lang="en-US" altLang="en-US" sz="3300" dirty="0"/>
              <a:t>Bariatric Team</a:t>
            </a:r>
            <a:endParaRPr lang="en-US" sz="3300" dirty="0"/>
          </a:p>
        </p:txBody>
      </p:sp>
      <p:pic>
        <p:nvPicPr>
          <p:cNvPr id="41987" name="Picture 5" descr="C:\Users\cmarsil\Desktop\Ladies Night Out Bari Presentation March 2017\BSCH Bariatric Surgery Excellance Award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4864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9035708-9FF5-4DEB-B986-9802B72D5D4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344-5FB7-1D48-BA15-F92EB528483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9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7200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For more information please contact 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Good </a:t>
            </a:r>
            <a:r>
              <a:rPr lang="en-US" sz="1600" b="1" dirty="0"/>
              <a:t>Samaritan Hospital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255 Lafayette Ave</a:t>
            </a:r>
            <a:br>
              <a:rPr lang="en-US" sz="1600" dirty="0"/>
            </a:br>
            <a:r>
              <a:rPr lang="en-US" sz="1600" dirty="0"/>
              <a:t>Suffern, NY 10901</a:t>
            </a:r>
            <a:br>
              <a:rPr lang="en-US" sz="1600" dirty="0"/>
            </a:br>
            <a:r>
              <a:rPr lang="en-US" sz="1600" dirty="0"/>
              <a:t>Maria Scaffidi, MPA, RD, CDN - Bariatric Program Coordinator</a:t>
            </a:r>
            <a:br>
              <a:rPr lang="en-US" sz="1600" dirty="0"/>
            </a:br>
            <a:r>
              <a:rPr lang="en-US" sz="1600" dirty="0"/>
              <a:t>Phone: 845.368.5285</a:t>
            </a:r>
            <a:br>
              <a:rPr lang="en-US" sz="1600" dirty="0"/>
            </a:br>
            <a:r>
              <a:rPr lang="en-US" sz="1600" dirty="0"/>
              <a:t>Fax: 845.368.5715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Bon Secours Community Hospital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160 East Main St</a:t>
            </a:r>
            <a:br>
              <a:rPr lang="en-US" sz="1600" dirty="0"/>
            </a:br>
            <a:r>
              <a:rPr lang="en-US" sz="1600" dirty="0"/>
              <a:t>Port Jervis, NY</a:t>
            </a:r>
            <a:br>
              <a:rPr lang="en-US" sz="1600" dirty="0"/>
            </a:br>
            <a:r>
              <a:rPr lang="en-US" sz="1600" dirty="0"/>
              <a:t>Cynthia Marsilio, RN, MSN, ANP - Bariatric Program Director</a:t>
            </a:r>
            <a:br>
              <a:rPr lang="en-US" sz="1600" dirty="0"/>
            </a:br>
            <a:r>
              <a:rPr lang="en-US" sz="1600" dirty="0"/>
              <a:t>Phone: 845.858.7277</a:t>
            </a:r>
            <a:br>
              <a:rPr lang="en-US" sz="1600" dirty="0"/>
            </a:br>
            <a:r>
              <a:rPr lang="en-US" sz="1600" dirty="0"/>
              <a:t>Fax: 845.858.7279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344-5FB7-1D48-BA15-F92EB528483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solidFill>
                  <a:schemeClr val="accent2">
                    <a:lumMod val="50000"/>
                  </a:schemeClr>
                </a:solidFill>
              </a:rPr>
              <a:t>Presentation Outline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1"/>
          </a:xfrm>
        </p:spPr>
        <p:txBody>
          <a:bodyPr/>
          <a:lstStyle/>
          <a:p>
            <a:r>
              <a:rPr lang="en-US" altLang="en-US" dirty="0" smtClean="0"/>
              <a:t>Accredited Bariatric Program</a:t>
            </a:r>
          </a:p>
          <a:p>
            <a:r>
              <a:rPr lang="en-US" altLang="en-US" dirty="0" smtClean="0"/>
              <a:t>History &amp; Trends in Obesity</a:t>
            </a:r>
          </a:p>
          <a:p>
            <a:r>
              <a:rPr lang="en-US" altLang="en-US" dirty="0" smtClean="0"/>
              <a:t>Surgical Options </a:t>
            </a:r>
          </a:p>
          <a:p>
            <a:r>
              <a:rPr lang="en-US" altLang="en-US" dirty="0" smtClean="0"/>
              <a:t>Food Choices </a:t>
            </a:r>
          </a:p>
          <a:p>
            <a:r>
              <a:rPr lang="en-US" altLang="en-US" dirty="0" smtClean="0"/>
              <a:t>Cognitive Behavioral Therapy </a:t>
            </a:r>
          </a:p>
          <a:p>
            <a:r>
              <a:rPr lang="en-US" alt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023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2433" y="76200"/>
            <a:ext cx="9067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Multidisciplinary Team</a:t>
            </a:r>
            <a:br>
              <a:rPr lang="en-US" altLang="en-US" sz="4400" dirty="0" smtClean="0"/>
            </a:br>
            <a:endParaRPr lang="en-US" altLang="en-US" sz="4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2492" y="685800"/>
            <a:ext cx="9067800" cy="4572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altLang="en-US" sz="8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Bariatric Surgeons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 smtClean="0">
                <a:solidFill>
                  <a:schemeClr val="accent5">
                    <a:lumMod val="50000"/>
                  </a:schemeClr>
                </a:solidFill>
              </a:rPr>
              <a:t>Olympus </a:t>
            </a:r>
            <a:r>
              <a:rPr lang="en-US" altLang="en-US" sz="1800" i="1" dirty="0" err="1" smtClean="0">
                <a:solidFill>
                  <a:schemeClr val="accent5">
                    <a:lumMod val="50000"/>
                  </a:schemeClr>
                </a:solidFill>
              </a:rPr>
              <a:t>Visera</a:t>
            </a:r>
            <a:r>
              <a:rPr lang="en-US" altLang="en-US" sz="1800" i="1" dirty="0" smtClean="0">
                <a:solidFill>
                  <a:schemeClr val="accent5">
                    <a:lumMod val="50000"/>
                  </a:schemeClr>
                </a:solidFill>
              </a:rPr>
              <a:t> 4K Ultra High-Definition Imaging System &amp; 3D Flex Scope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Bariatric Experienced Anesthesiologist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Trained OR staff, nurses and technicians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Bariatric Unit with dedicated and experienced nurses and staff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Psychiatrist / Social Workers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Nurse Practitioners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Nurse Educators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Registered Dietitians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Patient Navigators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Support Group Facilitators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Insurance Specialist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879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352800"/>
            <a:ext cx="7086600" cy="18288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000" b="1" dirty="0"/>
              <a:t>Combined respective national bariatric surgery accreditation programs into one unified program to achieve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one national accreditation standard for bariatric surgery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centers.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2000" dirty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344-5FB7-1D48-BA15-F92EB528483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C:\Users\53400\AppData\Local\Microsoft\Windows\Temporary Internet Files\Content.Outlook\GU5U208W\MBSAQIP - Seal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56" y="304800"/>
            <a:ext cx="313919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19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2"/>
          <p:cNvSpPr>
            <a:spLocks noGrp="1" noChangeArrowheads="1"/>
          </p:cNvSpPr>
          <p:nvPr>
            <p:ph type="title"/>
          </p:nvPr>
        </p:nvSpPr>
        <p:spPr>
          <a:xfrm>
            <a:off x="177800" y="152400"/>
            <a:ext cx="8410575" cy="866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Defining Obesity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678178"/>
              </p:ext>
            </p:extLst>
          </p:nvPr>
        </p:nvGraphicFramePr>
        <p:xfrm>
          <a:off x="76200" y="1828800"/>
          <a:ext cx="4191000" cy="263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533" name="Group 29"/>
          <p:cNvGraphicFramePr>
            <a:graphicFrameLocks noGrp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2629195961"/>
              </p:ext>
            </p:extLst>
          </p:nvPr>
        </p:nvGraphicFramePr>
        <p:xfrm>
          <a:off x="4876800" y="1447800"/>
          <a:ext cx="4114800" cy="4543424"/>
        </p:xfrm>
        <a:graphic>
          <a:graphicData uri="http://schemas.openxmlformats.org/drawingml/2006/table">
            <a:tbl>
              <a:tblPr/>
              <a:tblGrid>
                <a:gridCol w="2887579"/>
                <a:gridCol w="1227221"/>
              </a:tblGrid>
              <a:tr h="94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Weight Category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F3F"/>
                        </a:gs>
                        <a:gs pos="50000">
                          <a:schemeClr val="bg1"/>
                        </a:gs>
                        <a:gs pos="100000">
                          <a:srgbClr val="FFBF3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BMI (kg/m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F3F"/>
                        </a:gs>
                        <a:gs pos="50000">
                          <a:schemeClr val="bg1"/>
                        </a:gs>
                        <a:gs pos="100000">
                          <a:srgbClr val="FFBF3F"/>
                        </a:gs>
                      </a:gsLst>
                      <a:lin ang="5400000" scaled="1"/>
                    </a:gradFill>
                  </a:tcPr>
                </a:tc>
              </a:tr>
              <a:tr h="64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Healthy Weight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87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Overweight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29.9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9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Obese (Class I)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34.9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D7"/>
                    </a:solidFill>
                  </a:tcPr>
                </a:tc>
              </a:tr>
              <a:tr h="691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Severely Obese (Class II)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39.9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B81"/>
                    </a:solidFill>
                  </a:tcPr>
                </a:tc>
              </a:tr>
              <a:tr h="69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Morbidly Obese (Class III)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≥40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948934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Body Mass Index (BMI)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4247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Measures obesity based on </a:t>
            </a:r>
            <a:endParaRPr lang="en-US" sz="2400" dirty="0" smtClean="0"/>
          </a:p>
          <a:p>
            <a:pPr lvl="0"/>
            <a:r>
              <a:rPr lang="en-US" sz="2400" dirty="0" smtClean="0"/>
              <a:t>height </a:t>
            </a:r>
            <a:r>
              <a:rPr lang="en-US" sz="2400" dirty="0"/>
              <a:t>and weight</a:t>
            </a:r>
          </a:p>
        </p:txBody>
      </p:sp>
    </p:spTree>
    <p:extLst>
      <p:ext uri="{BB962C8B-B14F-4D97-AF65-F5344CB8AC3E}">
        <p14:creationId xmlns:p14="http://schemas.microsoft.com/office/powerpoint/2010/main" val="1886966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2362200"/>
            <a:ext cx="8763000" cy="38100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Body Mass Index (BMI)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000" dirty="0" smtClean="0"/>
              <a:t>Used to measure obesity based on height &amp; weight </a:t>
            </a:r>
          </a:p>
          <a:p>
            <a:pPr>
              <a:defRPr/>
            </a:pPr>
            <a:r>
              <a:rPr lang="en-US" sz="3000" dirty="0" smtClean="0"/>
              <a:t>One aspect to determine eligibility for surgery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invGray">
          <a:xfrm>
            <a:off x="533400" y="2590800"/>
            <a:ext cx="1676400" cy="49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latin typeface="Constantia" pitchFamily="18" charset="0"/>
              </a:rPr>
              <a:t>Normal Weight</a:t>
            </a:r>
            <a:r>
              <a:rPr lang="en-US" altLang="en-US" sz="1200" dirty="0">
                <a:latin typeface="Constantia" pitchFamily="18" charset="0"/>
              </a:rPr>
              <a:t>   (BMI* 18.5 to 24.9)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invGray">
          <a:xfrm>
            <a:off x="2057400" y="2590800"/>
            <a:ext cx="1676400" cy="49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latin typeface="Constantia" pitchFamily="18" charset="0"/>
              </a:rPr>
              <a:t>Overweight</a:t>
            </a:r>
            <a:br>
              <a:rPr lang="en-US" altLang="en-US" sz="1400" dirty="0">
                <a:latin typeface="Constantia" pitchFamily="18" charset="0"/>
              </a:rPr>
            </a:br>
            <a:r>
              <a:rPr lang="en-US" altLang="en-US" sz="1200" dirty="0">
                <a:latin typeface="Constantia" pitchFamily="18" charset="0"/>
              </a:rPr>
              <a:t>(BMI 25 to 29.9)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invGray">
          <a:xfrm>
            <a:off x="3886200" y="2590800"/>
            <a:ext cx="1524000" cy="4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onstantia" pitchFamily="18" charset="0"/>
              </a:rPr>
              <a:t>Obese</a:t>
            </a:r>
            <a:br>
              <a:rPr lang="en-US" altLang="en-US" sz="1400" dirty="0">
                <a:latin typeface="Constantia" pitchFamily="18" charset="0"/>
              </a:rPr>
            </a:br>
            <a:r>
              <a:rPr lang="en-US" altLang="en-US" sz="1200" dirty="0">
                <a:solidFill>
                  <a:srgbClr val="0070C0"/>
                </a:solidFill>
                <a:latin typeface="Constantia" pitchFamily="18" charset="0"/>
              </a:rPr>
              <a:t>(BMI 30 to 34.9)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invGray">
          <a:xfrm>
            <a:off x="5257800" y="2590800"/>
            <a:ext cx="1600200" cy="4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onstantia" pitchFamily="18" charset="0"/>
              </a:rPr>
              <a:t>Severely Obese</a:t>
            </a:r>
            <a:br>
              <a:rPr lang="en-US" altLang="en-US" sz="1400" dirty="0">
                <a:latin typeface="Constantia" pitchFamily="18" charset="0"/>
              </a:rPr>
            </a:br>
            <a:r>
              <a:rPr lang="en-US" altLang="en-US" sz="1200" dirty="0">
                <a:solidFill>
                  <a:srgbClr val="0070C0"/>
                </a:solidFill>
                <a:latin typeface="Constantia" pitchFamily="18" charset="0"/>
              </a:rPr>
              <a:t>(BMI 35 to 39.9 )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invGray">
          <a:xfrm>
            <a:off x="6781800" y="2590800"/>
            <a:ext cx="1752600" cy="4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onstantia" pitchFamily="18" charset="0"/>
              </a:rPr>
              <a:t>Morbidly Obese</a:t>
            </a:r>
            <a:r>
              <a:rPr lang="en-US" altLang="en-US" sz="1200" dirty="0">
                <a:latin typeface="Constantia" pitchFamily="18" charset="0"/>
              </a:rPr>
              <a:t/>
            </a:r>
            <a:br>
              <a:rPr lang="en-US" altLang="en-US" sz="1200" dirty="0">
                <a:latin typeface="Constantia" pitchFamily="18" charset="0"/>
              </a:rPr>
            </a:br>
            <a:r>
              <a:rPr lang="en-US" altLang="en-US" sz="1200" dirty="0">
                <a:solidFill>
                  <a:srgbClr val="0070C0"/>
                </a:solidFill>
                <a:latin typeface="Constantia" pitchFamily="18" charset="0"/>
              </a:rPr>
              <a:t>(BMI 40 or more)</a:t>
            </a:r>
          </a:p>
        </p:txBody>
      </p:sp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/>
          <a:stretch>
            <a:fillRect/>
          </a:stretch>
        </p:blipFill>
        <p:spPr bwMode="auto">
          <a:xfrm>
            <a:off x="7010400" y="3048000"/>
            <a:ext cx="13684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8" r="24956"/>
          <a:stretch>
            <a:fillRect/>
          </a:stretch>
        </p:blipFill>
        <p:spPr bwMode="auto">
          <a:xfrm>
            <a:off x="5486400" y="3124200"/>
            <a:ext cx="1143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r="47191"/>
          <a:stretch>
            <a:fillRect/>
          </a:stretch>
        </p:blipFill>
        <p:spPr bwMode="auto">
          <a:xfrm>
            <a:off x="4191000" y="3124200"/>
            <a:ext cx="914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65259"/>
          <a:stretch>
            <a:fillRect/>
          </a:stretch>
        </p:blipFill>
        <p:spPr bwMode="auto">
          <a:xfrm>
            <a:off x="2286000" y="3124200"/>
            <a:ext cx="990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34"/>
          <a:stretch>
            <a:fillRect/>
          </a:stretch>
        </p:blipFill>
        <p:spPr bwMode="auto">
          <a:xfrm>
            <a:off x="762000" y="3124200"/>
            <a:ext cx="990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0" y="2438400"/>
            <a:ext cx="4800600" cy="350520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 smtClean="0">
                <a:solidFill>
                  <a:srgbClr val="002060"/>
                </a:solidFill>
                <a:cs typeface="Arial" pitchFamily="34" charset="0"/>
              </a:rPr>
              <a:t>Obesity Causes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281592"/>
              </p:ext>
            </p:extLst>
          </p:nvPr>
        </p:nvGraphicFramePr>
        <p:xfrm>
          <a:off x="188119" y="1219200"/>
          <a:ext cx="849868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1"/>
            <a:ext cx="2438400" cy="25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119" y="1295381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</a:rPr>
              <a:t>Obesity is a complex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2787" y="1313392"/>
            <a:ext cx="4498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</a:rPr>
              <a:t>It is caused by a variety of factors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799215" y="2057401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Genes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Metabolism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Behavior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Environment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Culture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Socioeconomic status </a:t>
            </a:r>
          </a:p>
        </p:txBody>
      </p:sp>
    </p:spTree>
    <p:extLst>
      <p:ext uri="{BB962C8B-B14F-4D97-AF65-F5344CB8AC3E}">
        <p14:creationId xmlns:p14="http://schemas.microsoft.com/office/powerpoint/2010/main" val="260141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Eligibility</a:t>
            </a:r>
            <a:endParaRPr lang="en-US" sz="4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553965"/>
              </p:ext>
            </p:extLst>
          </p:nvPr>
        </p:nvGraphicFramePr>
        <p:xfrm>
          <a:off x="76200" y="1371600"/>
          <a:ext cx="899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08066" y="1403673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Patients 18 years and above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014293"/>
            <a:ext cx="322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Covered </a:t>
            </a:r>
            <a:r>
              <a:rPr lang="en-US" sz="2000" dirty="0">
                <a:solidFill>
                  <a:srgbClr val="002060"/>
                </a:solidFill>
              </a:rPr>
              <a:t>by most insurances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44" y="137289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srgbClr val="002060"/>
                </a:solidFill>
              </a:rPr>
              <a:t>Criteria</a:t>
            </a:r>
            <a:endParaRPr lang="en-US" sz="2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572000" y="2014293"/>
            <a:ext cx="471470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2060"/>
                </a:solidFill>
              </a:rPr>
              <a:t>BMI </a:t>
            </a:r>
            <a:r>
              <a:rPr lang="en-US" sz="2000" u="sng" dirty="0">
                <a:solidFill>
                  <a:srgbClr val="002060"/>
                </a:solidFill>
              </a:rPr>
              <a:t>&gt;</a:t>
            </a:r>
            <a:r>
              <a:rPr lang="en-US" sz="2000" dirty="0">
                <a:solidFill>
                  <a:srgbClr val="002060"/>
                </a:solidFill>
              </a:rPr>
              <a:t> 40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BMI &gt; 35 with a </a:t>
            </a:r>
            <a:r>
              <a:rPr lang="en-US" sz="2000" dirty="0" smtClean="0">
                <a:solidFill>
                  <a:srgbClr val="002060"/>
                </a:solidFill>
              </a:rPr>
              <a:t>health </a:t>
            </a:r>
            <a:r>
              <a:rPr lang="en-US" sz="2000" dirty="0">
                <a:solidFill>
                  <a:srgbClr val="002060"/>
                </a:solidFill>
              </a:rPr>
              <a:t>condition 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BMI </a:t>
            </a:r>
            <a:r>
              <a:rPr lang="en-US" sz="2000" u="sng" dirty="0">
                <a:solidFill>
                  <a:srgbClr val="002060"/>
                </a:solidFill>
              </a:rPr>
              <a:t>&gt;</a:t>
            </a:r>
            <a:r>
              <a:rPr lang="en-US" sz="2000" dirty="0">
                <a:solidFill>
                  <a:srgbClr val="002060"/>
                </a:solidFill>
              </a:rPr>
              <a:t> 30 for adjustable gastric band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with a health condition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Diabetes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Heart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Sleep Apnea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 Cholesterol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 Blood Pressure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	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/>
              <a:t>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97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2024&quot;&gt;&lt;object type=&quot;3&quot; unique_id=&quot;12025&quot;&gt;&lt;property id=&quot;20148&quot; value=&quot;5&quot;/&gt;&lt;property id=&quot;20300&quot; value=&quot;Slide 1 - &amp;quot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60&quot;/&gt;&lt;/object&gt;&lt;object type=&quot;3&quot; unique_id=&quot;12026&quot;&gt;&lt;property id=&quot;20148&quot; value=&quot;5&quot;/&gt;&lt;property id=&quot;20300&quot; value=&quot;Slide 2 - &amp;quot;Westchester Medical Center&amp;quot;&quot;/&gt;&lt;property id=&quot;20307&quot; value=&quot;295&quot;/&gt;&lt;/object&gt;&lt;object type=&quot;3&quot; unique_id=&quot;12027&quot;&gt;&lt;property id=&quot;20148&quot; value=&quot;5&quot;/&gt;&lt;property id=&quot;20300&quot; value=&quot;Slide 3 - &amp;quot;WMC Sites&amp;quot;&quot;/&gt;&lt;property id=&quot;20307&quot; value=&quot;262&quot;/&gt;&lt;/object&gt;&lt;object type=&quot;3&quot; unique_id=&quot;12028&quot;&gt;&lt;property id=&quot;20148&quot; value=&quot;5&quot;/&gt;&lt;property id=&quot;20300&quot; value=&quot;Slide 4 - &amp;quot;Mission &amp;amp; Vision&amp;quot;&quot;/&gt;&lt;property id=&quot;20307&quot; value=&quot;296&quot;/&gt;&lt;/object&gt;&lt;object type=&quot;3&quot; unique_id=&quot;12029&quot;&gt;&lt;property id=&quot;20148&quot; value=&quot;5&quot;/&gt;&lt;property id=&quot;20300&quot; value=&quot;Slide 5 - &amp;quot;WMC History pre-1998&amp;quot;&quot;/&gt;&lt;property id=&quot;20307&quot; value=&quot;264&quot;/&gt;&lt;/object&gt;&lt;object type=&quot;3&quot; unique_id=&quot;12030&quot;&gt;&lt;property id=&quot;20148&quot; value=&quot;5&quot;/&gt;&lt;property id=&quot;20300&quot; value=&quot;Slide 6 - &amp;quot;Public Benefit Corporation&amp;quot;&quot;/&gt;&lt;property id=&quot;20307&quot; value=&quot;265&quot;/&gt;&lt;/object&gt;&lt;object type=&quot;3&quot; unique_id=&quot;12031&quot;&gt;&lt;property id=&quot;20148&quot; value=&quot;5&quot;/&gt;&lt;property id=&quot;20300&quot; value=&quot;Slide 7 - &amp;quot;WCHCC Statutory Requirements&amp;quot;&quot;/&gt;&lt;property id=&quot;20307&quot; value=&quot;266&quot;/&gt;&lt;/object&gt;&lt;object type=&quot;3&quot; unique_id=&quot;12032&quot;&gt;&lt;property id=&quot;20148&quot; value=&quot;5&quot;/&gt;&lt;property id=&quot;20300&quot; value=&quot;Slide 8 - &amp;quot;1998 - 2012&amp;quot;&quot;/&gt;&lt;property id=&quot;20307&quot; value=&quot;267&quot;/&gt;&lt;/object&gt;&lt;object type=&quot;3&quot; unique_id=&quot;12033&quot;&gt;&lt;property id=&quot;20148&quot; value=&quot;5&quot;/&gt;&lt;property id=&quot;20300&quot; value=&quot;Slide 9 - &amp;quot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94&quot;/&gt;&lt;/object&gt;&lt;object type=&quot;3&quot; unique_id=&quot;12034&quot;&gt;&lt;property id=&quot;20148&quot; value=&quot;5&quot;/&gt;&lt;property id=&quot;20300&quot; value=&quot;Slide 10&quot;/&gt;&lt;property id=&quot;20307&quot; value=&quot;269&quot;/&gt;&lt;/object&gt;&lt;object type=&quot;3&quot; unique_id=&quot;12035&quot;&gt;&lt;property id=&quot;20148&quot; value=&quot;5&quot;/&gt;&lt;property id=&quot;20300&quot; value=&quot;Slide 11 - &amp;quot;WMC By the Numbers&amp;quot;&quot;/&gt;&lt;property id=&quot;20307&quot; value=&quot;270&quot;/&gt;&lt;/object&gt;&lt;object type=&quot;3&quot; unique_id=&quot;12036&quot;&gt;&lt;property id=&quot;20148&quot; value=&quot;5&quot;/&gt;&lt;property id=&quot;20300&quot; value=&quot;Slide 12&quot;/&gt;&lt;property id=&quot;20307&quot; value=&quot;301&quot;/&gt;&lt;/object&gt;&lt;object type=&quot;3&quot; unique_id=&quot;12037&quot;&gt;&lt;property id=&quot;20148&quot; value=&quot;5&quot;/&gt;&lt;property id=&quot;20300&quot; value=&quot;Slide 13&quot;/&gt;&lt;property id=&quot;20307&quot; value=&quot;272&quot;/&gt;&lt;/object&gt;&lt;object type=&quot;3&quot; unique_id=&quot;12038&quot;&gt;&lt;property id=&quot;20148&quot; value=&quot;5&quot;/&gt;&lt;property id=&quot;20300&quot; value=&quot;Slide 14 - &amp;quot;WCHCC Statutory Requirements&amp;quot;&quot;/&gt;&lt;property id=&quot;20307&quot; value=&quot;302&quot;/&gt;&lt;/object&gt;&lt;object type=&quot;3&quot; unique_id=&quot;12039&quot;&gt;&lt;property id=&quot;20148&quot; value=&quot;5&quot;/&gt;&lt;property id=&quot;20300&quot; value=&quot;Slide 15 - &amp;quot;Quality of Care&amp;quot;&quot;/&gt;&lt;property id=&quot;20307&quot; value=&quot;303&quot;/&gt;&lt;/object&gt;&lt;object type=&quot;3&quot; unique_id=&quot;12040&quot;&gt;&lt;property id=&quot;20148&quot; value=&quot;5&quot;/&gt;&lt;property id=&quot;20300&quot; value=&quot;Slide 16&quot;/&gt;&lt;property id=&quot;20307&quot; value=&quot;305&quot;/&gt;&lt;/object&gt;&lt;object type=&quot;3&quot; unique_id=&quot;12041&quot;&gt;&lt;property id=&quot;20148&quot; value=&quot;5&quot;/&gt;&lt;property id=&quot;20300&quot; value=&quot;Slide 17 - &amp;quot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99&quot;/&gt;&lt;/object&gt;&lt;object type=&quot;3&quot; unique_id=&quot;12042&quot;&gt;&lt;property id=&quot;20148&quot; value=&quot;5&quot;/&gt;&lt;property id=&quot;20300&quot; value=&quot;Slide 18&quot;/&gt;&lt;property id=&quot;20307&quot; value=&quot;304&quot;/&gt;&lt;/object&gt;&lt;object type=&quot;3&quot; unique_id=&quot;12043&quot;&gt;&lt;property id=&quot;20148&quot; value=&quot;5&quot;/&gt;&lt;property id=&quot;20300&quot; value=&quot;Slide 19&quot;/&gt;&lt;property id=&quot;20307&quot; value=&quot;276&quot;/&gt;&lt;/object&gt;&lt;object type=&quot;3&quot; unique_id=&quot;12044&quot;&gt;&lt;property id=&quot;20148&quot; value=&quot;5&quot;/&gt;&lt;property id=&quot;20300&quot; value=&quot;Slide 20&quot;/&gt;&lt;property id=&quot;20307&quot; value=&quot;277&quot;/&gt;&lt;/object&gt;&lt;object type=&quot;3&quot; unique_id=&quot;12045&quot;&gt;&lt;property id=&quot;20148&quot; value=&quot;5&quot;/&gt;&lt;property id=&quot;20300&quot; value=&quot;Slide 21&quot;/&gt;&lt;property id=&quot;20307&quot; value=&quot;278&quot;/&gt;&lt;/object&gt;&lt;object type=&quot;3&quot; unique_id=&quot;12046&quot;&gt;&lt;property id=&quot;20148&quot; value=&quot;5&quot;/&gt;&lt;property id=&quot;20300&quot; value=&quot;Slide 22&quot;/&gt;&lt;property id=&quot;20307&quot; value=&quot;279&quot;/&gt;&lt;/object&gt;&lt;object type=&quot;3&quot; unique_id=&quot;12047&quot;&gt;&lt;property id=&quot;20148&quot; value=&quot;5&quot;/&gt;&lt;property id=&quot;20300&quot; value=&quot;Slide 23&quot;/&gt;&lt;property id=&quot;20307&quot; value=&quot;280&quot;/&gt;&lt;/object&gt;&lt;object type=&quot;3&quot; unique_id=&quot;12048&quot;&gt;&lt;property id=&quot;20148&quot; value=&quot;5&quot;/&gt;&lt;property id=&quot;20300&quot; value=&quot;Slide 24&quot;/&gt;&lt;property id=&quot;20307&quot; value=&quot;281&quot;/&gt;&lt;/object&gt;&lt;object type=&quot;3&quot; unique_id=&quot;12049&quot;&gt;&lt;property id=&quot;20148&quot; value=&quot;5&quot;/&gt;&lt;property id=&quot;20300&quot; value=&quot;Slide 25&quot;/&gt;&lt;property id=&quot;20307&quot; value=&quot;282&quot;/&gt;&lt;/object&gt;&lt;object type=&quot;3&quot; unique_id=&quot;12050&quot;&gt;&lt;property id=&quot;20148&quot; value=&quot;5&quot;/&gt;&lt;property id=&quot;20300&quot; value=&quot;Slide 26&quot;/&gt;&lt;property id=&quot;20307&quot; value=&quot;283&quot;/&gt;&lt;/object&gt;&lt;object type=&quot;3&quot; unique_id=&quot;12051&quot;&gt;&lt;property id=&quot;20148&quot; value=&quot;5&quot;/&gt;&lt;property id=&quot;20300&quot; value=&quot;Slide 27&quot;/&gt;&lt;property id=&quot;20307&quot; value=&quot;284&quot;/&gt;&lt;/object&gt;&lt;object type=&quot;3&quot; unique_id=&quot;12052&quot;&gt;&lt;property id=&quot;20148&quot; value=&quot;5&quot;/&gt;&lt;property id=&quot;20300&quot; value=&quot;Slide 28&quot;/&gt;&lt;property id=&quot;20307&quot; value=&quot;285&quot;/&gt;&lt;/object&gt;&lt;object type=&quot;3&quot; unique_id=&quot;12053&quot;&gt;&lt;property id=&quot;20148&quot; value=&quot;5&quot;/&gt;&lt;property id=&quot;20300&quot; value=&quot;Slide 29&quot;/&gt;&lt;property id=&quot;20307&quot; value=&quot;286&quot;/&gt;&lt;/object&gt;&lt;object type=&quot;3&quot; unique_id=&quot;12054&quot;&gt;&lt;property id=&quot;20148&quot; value=&quot;5&quot;/&gt;&lt;property id=&quot;20300&quot; value=&quot;Slide 30&quot;/&gt;&lt;property id=&quot;20307&quot; value=&quot;287&quot;/&gt;&lt;/object&gt;&lt;object type=&quot;3&quot; unique_id=&quot;12055&quot;&gt;&lt;property id=&quot;20148&quot; value=&quot;5&quot;/&gt;&lt;property id=&quot;20300&quot; value=&quot;Slide 31&quot;/&gt;&lt;property id=&quot;20307&quot; value=&quot;288&quot;/&gt;&lt;/object&gt;&lt;object type=&quot;3&quot; unique_id=&quot;12056&quot;&gt;&lt;property id=&quot;20148&quot; value=&quot;5&quot;/&gt;&lt;property id=&quot;20300&quot; value=&quot;Slide 32&quot;/&gt;&lt;property id=&quot;20307&quot; value=&quot;289&quot;/&gt;&lt;/object&gt;&lt;object type=&quot;3&quot; unique_id=&quot;12057&quot;&gt;&lt;property id=&quot;20148&quot; value=&quot;5&quot;/&gt;&lt;property id=&quot;20300&quot; value=&quot;Slide 33&quot;/&gt;&lt;property id=&quot;20307&quot; value=&quot;290&quot;/&gt;&lt;/object&gt;&lt;object type=&quot;3&quot; unique_id=&quot;12058&quot;&gt;&lt;property id=&quot;20148&quot; value=&quot;5&quot;/&gt;&lt;property id=&quot;20300&quot; value=&quot;Slide 34&quot;/&gt;&lt;property id=&quot;20307&quot; value=&quot;291&quot;/&gt;&lt;/object&gt;&lt;object type=&quot;3&quot; unique_id=&quot;12059&quot;&gt;&lt;property id=&quot;20148&quot; value=&quot;5&quot;/&gt;&lt;property id=&quot;20300&quot; value=&quot;Slide 35 - &amp;quot;Ambulatory Care Pavilion&amp;quot;&quot;/&gt;&lt;property id=&quot;20307&quot; value=&quot;298&quot;/&gt;&lt;/object&gt;&lt;object type=&quot;3&quot; unique_id=&quot;12060&quot;&gt;&lt;property id=&quot;20148&quot; value=&quot;5&quot;/&gt;&lt;property id=&quot;20300&quot; value=&quot;Slide 36&quot;/&gt;&lt;property id=&quot;20307&quot; value=&quot;293&quot;/&gt;&lt;/object&gt;&lt;object type=&quot;3&quot; unique_id=&quot;12061&quot;&gt;&lt;property id=&quot;20148&quot; value=&quot;5&quot;/&gt;&lt;property id=&quot;20300&quot; value=&quot;Slide 37 - &amp;quot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00&quot;/&gt;&lt;/object&gt;&lt;/object&gt;&lt;object type=&quot;8&quot; unique_id=&quot;121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47">
      <a:dk1>
        <a:sysClr val="windowText" lastClr="000000"/>
      </a:dk1>
      <a:lt1>
        <a:sysClr val="window" lastClr="FFFFFF"/>
      </a:lt1>
      <a:dk2>
        <a:srgbClr val="2483C9"/>
      </a:dk2>
      <a:lt2>
        <a:srgbClr val="5759B8"/>
      </a:lt2>
      <a:accent1>
        <a:srgbClr val="08477B"/>
      </a:accent1>
      <a:accent2>
        <a:srgbClr val="A3B4CF"/>
      </a:accent2>
      <a:accent3>
        <a:srgbClr val="FDCE51"/>
      </a:accent3>
      <a:accent4>
        <a:srgbClr val="FF7A36"/>
      </a:accent4>
      <a:accent5>
        <a:srgbClr val="5E3EAE"/>
      </a:accent5>
      <a:accent6>
        <a:srgbClr val="86905A"/>
      </a:accent6>
      <a:hlink>
        <a:srgbClr val="CF5415"/>
      </a:hlink>
      <a:folHlink>
        <a:srgbClr val="3EBBC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14920</TotalTime>
  <Words>725</Words>
  <Application>Microsoft Office PowerPoint</Application>
  <PresentationFormat>On-screen Show (4:3)</PresentationFormat>
  <Paragraphs>190</Paragraphs>
  <Slides>26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Photo Editor Photo</vt:lpstr>
      <vt:lpstr>Surgical Weight Loss Institute  Informational Seminar</vt:lpstr>
      <vt:lpstr>PowerPoint Presentation</vt:lpstr>
      <vt:lpstr>Presentation Outline </vt:lpstr>
      <vt:lpstr> Multidisciplinary Team </vt:lpstr>
      <vt:lpstr>PowerPoint Presentation</vt:lpstr>
      <vt:lpstr>Defining Obesity</vt:lpstr>
      <vt:lpstr>Body Mass Index (BMI)</vt:lpstr>
      <vt:lpstr>Obesity Causes</vt:lpstr>
      <vt:lpstr>Eligibility</vt:lpstr>
      <vt:lpstr>Obesity Statistics</vt:lpstr>
      <vt:lpstr>Prevalence¶ of Self-Reported Obesity Among U.S. Adults by State and Territory, BRFSS, 2015  </vt:lpstr>
      <vt:lpstr>Type II Diabetes &amp; Obesity</vt:lpstr>
      <vt:lpstr>PowerPoint Presentation</vt:lpstr>
      <vt:lpstr>Weight Loss Approaches </vt:lpstr>
      <vt:lpstr>Bariatric surgery is a safe and the only effective treatment for obesity</vt:lpstr>
      <vt:lpstr>Surgical Options </vt:lpstr>
      <vt:lpstr>Food Choices </vt:lpstr>
      <vt:lpstr>Dietary Guidelines </vt:lpstr>
      <vt:lpstr>Lifestyle Changes </vt:lpstr>
      <vt:lpstr>Emotional Impact  </vt:lpstr>
      <vt:lpstr>Long Term Weight Loss</vt:lpstr>
      <vt:lpstr>Good Samaritan Hospital Bariatric Team</vt:lpstr>
      <vt:lpstr>PowerPoint Presentation</vt:lpstr>
      <vt:lpstr>Bon Secours Community Hospital Bariatric Team</vt:lpstr>
      <vt:lpstr>PowerPoint Presentation</vt:lpstr>
      <vt:lpstr>Thank you </vt:lpstr>
    </vt:vector>
  </TitlesOfParts>
  <Company>Westchester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BennorthK</dc:creator>
  <cp:lastModifiedBy>Hannon, Colleen M</cp:lastModifiedBy>
  <cp:revision>326</cp:revision>
  <cp:lastPrinted>2015-11-20T22:33:07Z</cp:lastPrinted>
  <dcterms:created xsi:type="dcterms:W3CDTF">2009-11-02T22:32:55Z</dcterms:created>
  <dcterms:modified xsi:type="dcterms:W3CDTF">2018-11-01T20:39:54Z</dcterms:modified>
</cp:coreProperties>
</file>